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58" r:id="rId5"/>
    <p:sldId id="259" r:id="rId6"/>
    <p:sldId id="261" r:id="rId7"/>
    <p:sldId id="263" r:id="rId8"/>
    <p:sldId id="264" r:id="rId9"/>
    <p:sldId id="265" r:id="rId10"/>
    <p:sldId id="266" r:id="rId11"/>
    <p:sldId id="260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CC"/>
    <a:srgbClr val="7F3F91"/>
    <a:srgbClr val="9900CC"/>
    <a:srgbClr val="873AC0"/>
    <a:srgbClr val="630173"/>
    <a:srgbClr val="660066"/>
    <a:srgbClr val="70319F"/>
    <a:srgbClr val="612A8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062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20.01.2021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kk.wikipedia.org/wiki/%D2%9A%D0%BE%D2%93%D0%B0%D0%BC" TargetMode="External"/><Relationship Id="rId2" Type="http://schemas.openxmlformats.org/officeDocument/2006/relationships/hyperlink" Target="http://kk.wikipedia.org/wiki/%D2%9A%D0%B0%D0%B7%D0%B0%D2%9B_%D0%AD%D0%BD%D1%86%D0%B8%D0%BA%D0%BB%D0%BE%D0%BF%D0%B5%D0%B4%D0%B8%D1%8F%D1%81%D1%8B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kk.wikipedia.org/wiki/%D0%90%D0%BB%D0%BC%D0%B0%D1%82%D1%8B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kk.wikipedia.org/wiki/%D0%9F%D1%81%D0%B8%D1%85%D0%BE%D0%BB%D0%BE%D0%B3%D0%B8%D1%8F" TargetMode="External"/><Relationship Id="rId2" Type="http://schemas.openxmlformats.org/officeDocument/2006/relationships/hyperlink" Target="http://kk.wikipedia.org/wiki/%D0%90%D0%B4%D0%B0%D0%BC%D0%B3%D0%B5%D1%80%D1%88%D1%96%D0%BB%D1%96%D0%BA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kk.wikipedia.org/wiki/%D2%B0%D0%BB%D1%82" TargetMode="External"/><Relationship Id="rId3" Type="http://schemas.openxmlformats.org/officeDocument/2006/relationships/hyperlink" Target="http://kk.wikipedia.org/wiki/%D3%98%D0%BB%D0%B5%D1%83%D0%BC%D0%B5%D1%82%D1%82%D1%96%D0%BA_%D1%82%D0%BE%D0%BF%D1%82%D0%B0%D1%80" TargetMode="External"/><Relationship Id="rId7" Type="http://schemas.openxmlformats.org/officeDocument/2006/relationships/hyperlink" Target="http://kk.wikipedia.org/wiki/%D0%A2%D0%B0%D0%BF" TargetMode="External"/><Relationship Id="rId12" Type="http://schemas.openxmlformats.org/officeDocument/2006/relationships/hyperlink" Target="http://kk.wikipedia.org/wiki/21_%D2%93." TargetMode="External"/><Relationship Id="rId2" Type="http://schemas.openxmlformats.org/officeDocument/2006/relationships/hyperlink" Target="http://kk.wikipedia.org/wiki/%D0%93%D1%80%D0%B5%D0%BA_%D1%82%D1%96%D0%BB%D1%96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kk.wikipedia.org/wiki/%D2%B0%D0%B6%D1%8B%D0%BC" TargetMode="External"/><Relationship Id="rId11" Type="http://schemas.openxmlformats.org/officeDocument/2006/relationships/hyperlink" Target="http://kk.wikipedia.org/wiki/%D0%9F%D1%81%D0%B8%D1%85%D0%BE%D0%BB%D0%BE%D0%B3%D0%B8%D1%8F" TargetMode="External"/><Relationship Id="rId5" Type="http://schemas.openxmlformats.org/officeDocument/2006/relationships/hyperlink" Target="http://kk.wikipedia.org/wiki/%D0%9E%D1%82%D0%B1%D0%B0%D1%81%D1%8B" TargetMode="External"/><Relationship Id="rId10" Type="http://schemas.openxmlformats.org/officeDocument/2006/relationships/hyperlink" Target="http://kk.wikipedia.org/wiki/%D2%9A%D0%BE%D2%93%D0%B0%D0%BC" TargetMode="External"/><Relationship Id="rId4" Type="http://schemas.openxmlformats.org/officeDocument/2006/relationships/hyperlink" Target="http://kk.wikipedia.org/wiki/%D0%96%D0%B0%D0%BD%D1%82%D0%B0%D0%BD%D1%83" TargetMode="External"/><Relationship Id="rId9" Type="http://schemas.openxmlformats.org/officeDocument/2006/relationships/hyperlink" Target="http://kk.wikipedia.org/wiki/%D0%9A%D3%99%D1%81%D1%96%D0%BF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kk.wikipedia.org/wiki/%D0%A2%D2%B1%D0%BB%D2%93%D0%B0_%D0%BF%D1%81%D0%B8%D1%85%D0%BE%D0%BB%D0%BE%D0%B3%D0%B8%D1%8F%D1%81%D1%8B" TargetMode="External"/><Relationship Id="rId2" Type="http://schemas.openxmlformats.org/officeDocument/2006/relationships/hyperlink" Target="http://kk.wikipedia.org/wiki/%D3%98%D0%BB%D0%B5%D1%83%D0%BC%D0%B5%D1%82%D1%82%D1%96%D0%BA_%D1%82%D0%BE%D0%BF%D1%82%D0%B0%D1%80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428604"/>
            <a:ext cx="7772400" cy="2928958"/>
          </a:xfrm>
        </p:spPr>
        <p:txBody>
          <a:bodyPr>
            <a:normAutofit fontScale="90000"/>
          </a:bodyPr>
          <a:lstStyle/>
          <a:p>
            <a:pPr>
              <a:lnSpc>
                <a:spcPct val="93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kk-KZ" sz="3100" b="1" cap="all" dirty="0" smtClean="0">
                <a:ln/>
                <a:solidFill>
                  <a:srgbClr val="7030A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ahoma" pitchFamily="34" charset="0"/>
              </a:rPr>
              <a:t/>
            </a:r>
            <a:br>
              <a:rPr lang="kk-KZ" sz="3100" b="1" cap="all" dirty="0" smtClean="0">
                <a:ln/>
                <a:solidFill>
                  <a:srgbClr val="7030A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ahoma" pitchFamily="34" charset="0"/>
              </a:rPr>
            </a:br>
            <a:r>
              <a:rPr lang="kk-KZ" sz="3100" b="1" cap="all" dirty="0" smtClean="0">
                <a:ln/>
                <a:solidFill>
                  <a:srgbClr val="7030A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ahoma" pitchFamily="34" charset="0"/>
              </a:rPr>
              <a:t/>
            </a:r>
            <a:br>
              <a:rPr lang="kk-KZ" sz="3100" b="1" cap="all" dirty="0" smtClean="0">
                <a:ln/>
                <a:solidFill>
                  <a:srgbClr val="7030A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ahoma" pitchFamily="34" charset="0"/>
              </a:rPr>
            </a:br>
            <a:r>
              <a:rPr lang="kk-KZ" sz="3100" b="1" cap="all" dirty="0" smtClean="0">
                <a:ln/>
                <a:solidFill>
                  <a:srgbClr val="7030A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ahoma" pitchFamily="34" charset="0"/>
              </a:rPr>
              <a:t/>
            </a:r>
            <a:br>
              <a:rPr lang="kk-KZ" sz="3100" b="1" cap="all" dirty="0" smtClean="0">
                <a:ln/>
                <a:solidFill>
                  <a:srgbClr val="7030A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ahoma" pitchFamily="34" charset="0"/>
              </a:rPr>
            </a:br>
            <a:r>
              <a:rPr lang="kk-KZ" sz="3100" b="1" cap="all" dirty="0" smtClean="0">
                <a:ln/>
                <a:solidFill>
                  <a:srgbClr val="7030A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ahoma" pitchFamily="34" charset="0"/>
              </a:rPr>
              <a:t/>
            </a:r>
            <a:br>
              <a:rPr lang="kk-KZ" sz="3100" b="1" cap="all" dirty="0" smtClean="0">
                <a:ln/>
                <a:solidFill>
                  <a:srgbClr val="7030A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ahoma" pitchFamily="34" charset="0"/>
              </a:rPr>
            </a:br>
            <a:r>
              <a:rPr lang="kk-KZ" sz="3100" b="1" cap="all" dirty="0" smtClean="0">
                <a:ln/>
                <a:solidFill>
                  <a:srgbClr val="7030A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ahoma" pitchFamily="34" charset="0"/>
              </a:rPr>
              <a:t/>
            </a:r>
            <a:br>
              <a:rPr lang="kk-KZ" sz="3100" b="1" cap="all" dirty="0" smtClean="0">
                <a:ln/>
                <a:solidFill>
                  <a:srgbClr val="7030A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ahoma" pitchFamily="34" charset="0"/>
              </a:rPr>
            </a:br>
            <a:r>
              <a:rPr lang="kk-KZ" sz="3100" b="1" cap="all" dirty="0" smtClean="0">
                <a:ln/>
                <a:solidFill>
                  <a:srgbClr val="7030A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ahoma" pitchFamily="34" charset="0"/>
              </a:rPr>
              <a:t/>
            </a:r>
            <a:br>
              <a:rPr lang="kk-KZ" sz="3100" b="1" cap="all" dirty="0" smtClean="0">
                <a:ln/>
                <a:solidFill>
                  <a:srgbClr val="7030A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ahoma" pitchFamily="34" charset="0"/>
              </a:rPr>
            </a:br>
            <a:r>
              <a:rPr lang="kk-KZ" sz="3100" b="1" cap="all" dirty="0" smtClean="0">
                <a:ln/>
                <a:solidFill>
                  <a:srgbClr val="7030A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ahoma" pitchFamily="34" charset="0"/>
              </a:rPr>
              <a:t/>
            </a:r>
            <a:br>
              <a:rPr lang="kk-KZ" sz="3100" b="1" cap="all" dirty="0" smtClean="0">
                <a:ln/>
                <a:solidFill>
                  <a:srgbClr val="7030A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ahoma" pitchFamily="34" charset="0"/>
              </a:rPr>
            </a:br>
            <a:r>
              <a:rPr lang="kk-KZ" sz="3100" b="1" cap="all" dirty="0" smtClean="0">
                <a:ln/>
                <a:solidFill>
                  <a:srgbClr val="7030A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ahoma" pitchFamily="34" charset="0"/>
              </a:rPr>
              <a:t/>
            </a:r>
            <a:br>
              <a:rPr lang="kk-KZ" sz="3100" b="1" cap="all" dirty="0" smtClean="0">
                <a:ln/>
                <a:solidFill>
                  <a:srgbClr val="7030A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ahoma" pitchFamily="34" charset="0"/>
              </a:rPr>
            </a:br>
            <a:r>
              <a:rPr lang="kk-KZ" b="1" cap="all" dirty="0" smtClean="0">
                <a:ln/>
                <a:solidFill>
                  <a:srgbClr val="7030A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ahoma" pitchFamily="34" charset="0"/>
              </a:rPr>
              <a:t>Тұлға әлеуметтік-психологиялық зерттеудің пәні ретінде</a:t>
            </a:r>
            <a:r>
              <a:rPr lang="ru-RU" sz="5300" b="1" cap="all" dirty="0" smtClean="0">
                <a:ln/>
                <a:solidFill>
                  <a:srgbClr val="7030A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/>
            </a:r>
            <a:br>
              <a:rPr lang="ru-RU" sz="5300" b="1" cap="all" dirty="0" smtClean="0">
                <a:ln/>
                <a:solidFill>
                  <a:srgbClr val="7030A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</a:br>
            <a:r>
              <a:rPr lang="ru-RU" sz="4900" b="1" cap="all" dirty="0" smtClean="0">
                <a:ln/>
                <a:solidFill>
                  <a:srgbClr val="7030A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/>
            </a:r>
            <a:br>
              <a:rPr lang="ru-RU" sz="4900" b="1" cap="all" dirty="0" smtClean="0">
                <a:ln/>
                <a:solidFill>
                  <a:srgbClr val="7030A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</a:br>
            <a:r>
              <a:rPr lang="ru-RU" sz="4900" b="1" cap="all" dirty="0" smtClean="0">
                <a:ln/>
                <a:solidFill>
                  <a:srgbClr val="7030A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  </a:t>
            </a:r>
            <a:r>
              <a:rPr lang="ru-RU" sz="1800" b="1" cap="all" dirty="0" smtClean="0">
                <a:ln/>
                <a:solidFill>
                  <a:srgbClr val="7030A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/>
            </a:r>
            <a:br>
              <a:rPr lang="ru-RU" sz="1800" b="1" cap="all" dirty="0" smtClean="0">
                <a:ln/>
                <a:solidFill>
                  <a:srgbClr val="7030A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</a:br>
            <a:r>
              <a:rPr lang="ru-RU" sz="1800" b="1" cap="all" dirty="0" smtClean="0">
                <a:ln/>
                <a:solidFill>
                  <a:srgbClr val="7030A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/>
            </a:r>
            <a:br>
              <a:rPr lang="ru-RU" sz="1800" b="1" cap="all" dirty="0" smtClean="0">
                <a:ln/>
                <a:solidFill>
                  <a:srgbClr val="7030A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</a:br>
            <a:r>
              <a:rPr lang="ru-RU" sz="1800" b="1" cap="all" dirty="0" smtClean="0">
                <a:ln/>
                <a:solidFill>
                  <a:srgbClr val="7030A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/>
            </a:r>
            <a:br>
              <a:rPr lang="ru-RU" sz="1800" b="1" cap="all" dirty="0" smtClean="0">
                <a:ln/>
                <a:solidFill>
                  <a:srgbClr val="7030A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</a:br>
            <a:r>
              <a:rPr lang="ru-RU" sz="1800" b="1" cap="all" dirty="0" smtClean="0">
                <a:ln/>
                <a:solidFill>
                  <a:srgbClr val="7030A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/>
            </a:r>
            <a:br>
              <a:rPr lang="ru-RU" sz="1800" b="1" cap="all" dirty="0" smtClean="0">
                <a:ln/>
                <a:solidFill>
                  <a:srgbClr val="7030A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</a:br>
            <a:r>
              <a:rPr lang="ru-RU" sz="1800" b="1" cap="all" dirty="0" smtClean="0">
                <a:ln/>
                <a:solidFill>
                  <a:srgbClr val="7030A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/>
            </a:r>
            <a:br>
              <a:rPr lang="ru-RU" sz="1800" b="1" cap="all" dirty="0" smtClean="0">
                <a:ln/>
                <a:solidFill>
                  <a:srgbClr val="7030A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</a:br>
            <a:r>
              <a:rPr lang="ru-RU" sz="1800" b="1" cap="all" dirty="0" smtClean="0">
                <a:ln/>
                <a:solidFill>
                  <a:srgbClr val="7030A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/>
            </a:r>
            <a:br>
              <a:rPr lang="ru-RU" sz="1800" b="1" cap="all" dirty="0" smtClean="0">
                <a:ln/>
                <a:solidFill>
                  <a:srgbClr val="7030A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</a:br>
            <a:r>
              <a:rPr lang="ru-RU" b="1" cap="all" dirty="0" smtClean="0">
                <a:ln/>
                <a:solidFill>
                  <a:srgbClr val="7030A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/>
            </a:r>
            <a:br>
              <a:rPr lang="ru-RU" b="1" cap="all" dirty="0" smtClean="0">
                <a:ln/>
                <a:solidFill>
                  <a:srgbClr val="7030A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4071942"/>
            <a:ext cx="9144000" cy="1785950"/>
          </a:xfrm>
        </p:spPr>
        <p:txBody>
          <a:bodyPr>
            <a:normAutofit/>
          </a:bodyPr>
          <a:lstStyle/>
          <a:p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 </a:t>
            </a:r>
            <a:r>
              <a:rPr lang="ru-RU" sz="300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Ж</a:t>
            </a:r>
            <a:r>
              <a:rPr lang="kk-KZ" sz="300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ұ</a:t>
            </a:r>
            <a:r>
              <a:rPr lang="ru-RU" sz="3000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баназарова</a:t>
            </a:r>
            <a:r>
              <a:rPr lang="ru-RU" sz="300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Н. С.</a:t>
            </a:r>
            <a:r>
              <a:rPr lang="kk-KZ" sz="300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/>
            </a:r>
            <a:br>
              <a:rPr lang="kk-KZ" sz="300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endParaRPr lang="ru-RU" sz="3000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accent4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AutoShape 5"/>
          <p:cNvSpPr>
            <a:spLocks noChangeArrowheads="1"/>
          </p:cNvSpPr>
          <p:nvPr/>
        </p:nvSpPr>
        <p:spPr bwMode="auto">
          <a:xfrm>
            <a:off x="857224" y="1000108"/>
            <a:ext cx="6786610" cy="1643074"/>
          </a:xfrm>
          <a:prstGeom prst="foldedCorner">
            <a:avLst>
              <a:gd name="adj" fmla="val 12500"/>
            </a:avLst>
          </a:prstGeom>
          <a:solidFill>
            <a:srgbClr val="FFFFCC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45000" rIns="90000" bIns="45000" anchor="ctr"/>
          <a:lstStyle/>
          <a:p>
            <a:pPr algn="ctr">
              <a:lnSpc>
                <a:spcPct val="101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32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Біріншісі</a:t>
            </a:r>
            <a:r>
              <a:rPr lang="ru-RU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—</a:t>
            </a:r>
          </a:p>
          <a:p>
            <a:pPr algn="ctr">
              <a:lnSpc>
                <a:spcPct val="101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әлеуметтік тәжірбиені игеру</a:t>
            </a:r>
            <a:r>
              <a:rPr lang="ru-RU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ортаның</a:t>
            </a:r>
            <a:r>
              <a:rPr lang="ru-RU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algn="ctr">
              <a:lnSpc>
                <a:spcPct val="101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32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адамға әсерін сипаттаса</a:t>
            </a:r>
            <a:endParaRPr lang="en-GB" sz="32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</a:endParaRPr>
          </a:p>
        </p:txBody>
      </p:sp>
      <p:sp>
        <p:nvSpPr>
          <p:cNvPr id="13" name="Двойная стрелка вверх/вниз 12"/>
          <p:cNvSpPr/>
          <p:nvPr/>
        </p:nvSpPr>
        <p:spPr>
          <a:xfrm>
            <a:off x="3714744" y="2857496"/>
            <a:ext cx="1000132" cy="1428760"/>
          </a:xfrm>
          <a:prstGeom prst="upDown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AutoShape 5"/>
          <p:cNvSpPr>
            <a:spLocks noChangeArrowheads="1"/>
          </p:cNvSpPr>
          <p:nvPr/>
        </p:nvSpPr>
        <p:spPr bwMode="auto">
          <a:xfrm>
            <a:off x="928662" y="4572008"/>
            <a:ext cx="6786610" cy="1643074"/>
          </a:xfrm>
          <a:prstGeom prst="foldedCorner">
            <a:avLst>
              <a:gd name="adj" fmla="val 12500"/>
            </a:avLst>
          </a:prstGeom>
          <a:solidFill>
            <a:srgbClr val="FFFFCC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45000" rIns="90000" bIns="45000" anchor="ctr"/>
          <a:lstStyle/>
          <a:p>
            <a:pPr algn="ctr">
              <a:lnSpc>
                <a:spcPct val="101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32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екіншісі</a:t>
            </a:r>
            <a:r>
              <a:rPr lang="ru-RU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</a:p>
          <a:p>
            <a:pPr algn="ctr">
              <a:lnSpc>
                <a:spcPct val="101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32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адамның өз іс-әрекетінің арқасында</a:t>
            </a:r>
            <a:r>
              <a:rPr lang="ru-RU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algn="ctr">
              <a:lnSpc>
                <a:spcPct val="101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32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ортаға әсер етуін</a:t>
            </a:r>
            <a:r>
              <a:rPr lang="ru-RU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көрсетеді.</a:t>
            </a:r>
            <a:endParaRPr lang="en-GB" sz="32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k-KZ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kk-KZ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kk-KZ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Пайдаланған әдебиет</a:t>
            </a:r>
            <a:r>
              <a:rPr lang="en-US" b="1" dirty="0" smtClean="0">
                <a:solidFill>
                  <a:srgbClr val="00B050"/>
                </a:solidFill>
              </a:rPr>
              <a:t>:</a:t>
            </a:r>
            <a:br>
              <a:rPr lang="en-US" b="1" dirty="0" smtClean="0">
                <a:solidFill>
                  <a:srgbClr val="00B050"/>
                </a:solidFill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 smtClean="0"/>
              <a:t> 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1)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ru-RU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2" tooltip="Қазақ Энциклопедиясы"/>
              </a:rPr>
              <a:t>"Қазақ Энциклопедиясы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2" tooltip="Қазақ Энциклопедиясы"/>
              </a:rPr>
              <a:t>"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8 том</a:t>
            </a:r>
          </a:p>
          <a:p>
            <a:pPr>
              <a:buNone/>
            </a:pP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2)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ru-RU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Биекенов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К., </a:t>
            </a:r>
            <a:r>
              <a:rPr lang="ru-RU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Садырова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М. </a:t>
            </a:r>
            <a:r>
              <a:rPr lang="ru-RU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Әлеуметтанудың түсіндірме сөздігі.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— </a:t>
            </a:r>
            <a:r>
              <a:rPr lang="ru-RU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Алматы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ru-RU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Сөздік-Словарь, 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2007. — 344 бет.</a:t>
            </a:r>
            <a:endParaRPr lang="en-US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3)</a:t>
            </a:r>
            <a:r>
              <a:rPr lang="ru-RU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Жантану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атауларының түсіндірме сөздігі.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— </a:t>
            </a:r>
            <a:r>
              <a:rPr lang="ru-RU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Алматы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ru-RU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"Сөздік-Словарь", 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2006. - 384 бет. </a:t>
            </a:r>
            <a:endParaRPr lang="en-US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4)  </a:t>
            </a:r>
            <a:r>
              <a:rPr lang="ru-RU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3" tooltip="Қоғам"/>
              </a:rPr>
              <a:t>Қоғамдық</a:t>
            </a:r>
            <a:r>
              <a:rPr lang="ru-RU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білім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негіздері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ru-RU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Жалпы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білім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беретін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мектептің қоғамдық-гуманитарлық бағытындағы 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10-сыныбына </a:t>
            </a:r>
            <a:r>
              <a:rPr lang="ru-RU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арналған оқулық 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 Ә.</a:t>
            </a:r>
            <a:r>
              <a:rPr lang="ru-RU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Нысанбаев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Ғ.</a:t>
            </a:r>
            <a:r>
              <a:rPr lang="ru-RU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Есім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М.Изотов, </a:t>
            </a:r>
            <a:r>
              <a:rPr lang="ru-RU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К.Жүкешев, 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т.б. - </a:t>
            </a:r>
            <a:r>
              <a:rPr lang="ru-RU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4" tooltip="Алматы"/>
              </a:rPr>
              <a:t>Алматы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"</a:t>
            </a:r>
            <a:r>
              <a:rPr lang="ru-RU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Мектеп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" </a:t>
            </a:r>
            <a:r>
              <a:rPr lang="ru-RU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баспасы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ru-RU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5) Андреева Г. М. Психология социального познания</a:t>
            </a:r>
            <a:r>
              <a:rPr lang="ru-RU" sz="2400" b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Учебник для вузов.</a:t>
            </a:r>
          </a:p>
          <a:p>
            <a:pPr>
              <a:buNone/>
            </a:pP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6)  Ведущий ред. Л. Н. </a:t>
            </a:r>
            <a:r>
              <a:rPr lang="ru-RU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Шипова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М: Аспект – пресс, 2000 – 288 с 6. </a:t>
            </a:r>
            <a:r>
              <a:rPr lang="ru-RU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Андриенко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Е. В. Социальная психология: </a:t>
            </a:r>
            <a:r>
              <a:rPr lang="ru-RU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Учеб.пособ.для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студ.пед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вузов/</a:t>
            </a:r>
            <a:r>
              <a:rPr lang="ru-RU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под.ред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>
              <a:buNone/>
            </a:pP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7) В. А. </a:t>
            </a:r>
            <a:r>
              <a:rPr lang="ru-RU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Сластенина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М: Академия, 2000 – 264 с 7. </a:t>
            </a:r>
            <a:r>
              <a:rPr lang="ru-RU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Асмолов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А. Г. </a:t>
            </a:r>
            <a:r>
              <a:rPr lang="ru-RU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Психологияличности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ru-RU" sz="2400" b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Принципы общепсихологического анализа. </a:t>
            </a:r>
            <a:r>
              <a:rPr lang="ru-RU" sz="2400" b="1" dirty="0" err="1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Учеб.для</a:t>
            </a:r>
            <a:r>
              <a:rPr lang="ru-RU" sz="2400" b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b="1" dirty="0" err="1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студ</a:t>
            </a:r>
            <a:r>
              <a:rPr lang="ru-RU" sz="2400" b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b="1" dirty="0" err="1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высш.учеб.заведений</a:t>
            </a:r>
            <a:r>
              <a:rPr lang="ru-RU" sz="2400" b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 </a:t>
            </a:r>
            <a:endParaRPr lang="ru-RU" sz="2400" b="1" dirty="0">
              <a:solidFill>
                <a:srgbClr val="3333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kk-KZ" sz="6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kk-KZ" sz="6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kk-KZ" sz="6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Тұлға</a:t>
            </a:r>
            <a:br>
              <a:rPr lang="kk-KZ" sz="6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6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Жеке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адамның өзіндік</a:t>
            </a:r>
            <a:r>
              <a:rPr lang="ru-RU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ru-RU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2" tooltip="Адамгершілік"/>
              </a:rPr>
              <a:t>адамгершілік</a:t>
            </a:r>
            <a:r>
              <a:rPr lang="ru-RU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әлеуметтік, </a:t>
            </a: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3" tooltip="Психология"/>
              </a:rPr>
              <a:t>психологиялық</a:t>
            </a: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қырларын ашып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адамды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саналы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іс-әрекет иесі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және қоғам мүшесі ретінде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жан-жақты сипаттайтын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ұғым.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дамның әлеуметтік қасиеттерінің жиынтығы, қоғамның 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даму </a:t>
            </a: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жемісі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және белсенді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қызмет ету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мен </a:t>
            </a: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қарым-қатынас орнату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арқылы жеке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адамды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әлеуметтік қатынастар жүйесіне енгізудің жемісі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Тұлғаның </a:t>
            </a: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даму </a:t>
            </a:r>
            <a:r>
              <a:rPr lang="ru-RU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процесі</a:t>
            </a:r>
            <a:endParaRPr lang="ru-RU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AutoShape 2"/>
          <p:cNvSpPr>
            <a:spLocks noGrp="1" noChangeArrowheads="1"/>
          </p:cNvSpPr>
          <p:nvPr>
            <p:ph idx="1"/>
          </p:nvPr>
        </p:nvSpPr>
        <p:spPr bwMode="auto">
          <a:xfrm>
            <a:off x="500034" y="1214422"/>
            <a:ext cx="8229600" cy="1900238"/>
          </a:xfrm>
          <a:prstGeom prst="flowChartPunchedTape">
            <a:avLst/>
          </a:prstGeom>
          <a:solidFill>
            <a:srgbClr val="CCCCFF"/>
          </a:solidFill>
          <a:ln w="936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45000" rIns="90000" bIns="45000" anchor="ctr">
            <a:normAutofit fontScale="92500" lnSpcReduction="20000"/>
          </a:bodyPr>
          <a:lstStyle/>
          <a:p>
            <a:pPr algn="ctr">
              <a:lnSpc>
                <a:spcPct val="101000"/>
              </a:lnSpc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26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     </a:t>
            </a:r>
            <a:r>
              <a:rPr lang="ru-RU" sz="2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</a:t>
            </a:r>
            <a:r>
              <a:rPr lang="kk-KZ" sz="2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ұлға </a:t>
            </a:r>
            <a:r>
              <a:rPr lang="ru-RU" sz="2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</a:t>
            </a:r>
            <a:endParaRPr lang="en-US" sz="26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lnSpc>
                <a:spcPct val="101000"/>
              </a:lnSpc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sz="2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6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адамға онтогенезден</a:t>
            </a:r>
            <a:r>
              <a:rPr lang="ru-RU" sz="2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6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біткен</a:t>
            </a:r>
            <a:r>
              <a:rPr lang="ru-RU" sz="2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endParaRPr lang="en-US" sz="26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lnSpc>
                <a:spcPct val="101000"/>
              </a:lnSpc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sz="26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күрделі әлеуметтік </a:t>
            </a:r>
            <a:r>
              <a:rPr lang="ru-RU" sz="2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даму </a:t>
            </a:r>
            <a:r>
              <a:rPr lang="ru-RU" sz="26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процессінің жемісі</a:t>
            </a:r>
            <a:r>
              <a:rPr lang="ru-RU" sz="2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</a:t>
            </a:r>
            <a:r>
              <a:rPr lang="kk-KZ" sz="26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даму принципі</a:t>
            </a:r>
            <a:r>
              <a:rPr lang="kk-KZ" sz="2600" dirty="0" smtClean="0"/>
              <a:t>.</a:t>
            </a:r>
          </a:p>
          <a:p>
            <a:pPr>
              <a:lnSpc>
                <a:spcPct val="101000"/>
              </a:lnSpc>
              <a:buFont typeface="Wingdings" pitchFamily="2" charset="2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n-GB" sz="1400" b="1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ahoma" pitchFamily="34" charset="0"/>
            </a:endParaRPr>
          </a:p>
        </p:txBody>
      </p:sp>
      <p:sp>
        <p:nvSpPr>
          <p:cNvPr id="7" name="AutoShape 5"/>
          <p:cNvSpPr>
            <a:spLocks noChangeArrowheads="1"/>
          </p:cNvSpPr>
          <p:nvPr/>
        </p:nvSpPr>
        <p:spPr bwMode="auto">
          <a:xfrm>
            <a:off x="500034" y="2928934"/>
            <a:ext cx="8286808" cy="1979613"/>
          </a:xfrm>
          <a:prstGeom prst="flowChartPunchedTape">
            <a:avLst/>
          </a:prstGeom>
          <a:solidFill>
            <a:srgbClr val="FFFFCC"/>
          </a:solidFill>
          <a:ln w="936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45000" rIns="90000" bIns="45000" anchor="ctr"/>
          <a:lstStyle/>
          <a:p>
            <a:pPr algn="ctr">
              <a:lnSpc>
                <a:spcPct val="101000"/>
              </a:lnSpc>
              <a:buFont typeface="Wingdings" pitchFamily="2" charset="2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kk-KZ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Өсу </a:t>
            </a:r>
            <a:r>
              <a:rPr lang="ru-RU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</a:t>
            </a:r>
            <a:endParaRPr lang="en-US" sz="32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lnSpc>
                <a:spcPct val="101000"/>
              </a:lnSpc>
              <a:buFont typeface="Wingdings" pitchFamily="2" charset="2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sz="32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психикалық процесстердің сандық артуы</a:t>
            </a:r>
            <a:endParaRPr lang="en-GB" sz="32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</a:endParaRPr>
          </a:p>
        </p:txBody>
      </p:sp>
      <p:sp>
        <p:nvSpPr>
          <p:cNvPr id="8" name="AutoShape 3"/>
          <p:cNvSpPr>
            <a:spLocks noChangeArrowheads="1"/>
          </p:cNvSpPr>
          <p:nvPr/>
        </p:nvSpPr>
        <p:spPr bwMode="auto">
          <a:xfrm>
            <a:off x="500034" y="4786322"/>
            <a:ext cx="8286808" cy="1765323"/>
          </a:xfrm>
          <a:prstGeom prst="flowChartPunchedTape">
            <a:avLst/>
          </a:prstGeom>
          <a:solidFill>
            <a:srgbClr val="99FFCC"/>
          </a:solidFill>
          <a:ln w="936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45000" rIns="90000" bIns="45000" anchor="ctr"/>
          <a:lstStyle/>
          <a:p>
            <a:pPr algn="ctr">
              <a:lnSpc>
                <a:spcPct val="101000"/>
              </a:lnSpc>
              <a:buFont typeface="Wingdings" pitchFamily="2" charset="2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kk-KZ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Даму </a:t>
            </a:r>
            <a:r>
              <a:rPr lang="ru-RU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</a:t>
            </a:r>
            <a:endParaRPr lang="en-US" sz="24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lnSpc>
                <a:spcPct val="101000"/>
              </a:lnSpc>
              <a:buFont typeface="Wingdings" pitchFamily="2" charset="2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sz="24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психикалық процесстер</a:t>
            </a:r>
            <a:r>
              <a:rPr lang="ru-RU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24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механизмдер</a:t>
            </a:r>
            <a:r>
              <a:rPr lang="ru-RU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endParaRPr lang="en-US" sz="24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lnSpc>
                <a:spcPct val="101000"/>
              </a:lnSpc>
              <a:buFont typeface="Wingdings" pitchFamily="2" charset="2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sz="24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құрылымдардың сапалық артуы</a:t>
            </a:r>
            <a:r>
              <a:rPr lang="en-US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n-GB" sz="2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Әлеуметтік психология</a:t>
            </a:r>
            <a:endParaRPr lang="kk-KZ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5500702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sz="27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Әлеуметтік немесе</a:t>
            </a:r>
            <a:r>
              <a:rPr lang="ru-RU" sz="2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ru-RU" sz="27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қоғамдық </a:t>
            </a:r>
            <a:r>
              <a:rPr lang="ru-RU" sz="2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психология (</a:t>
            </a:r>
            <a:r>
              <a:rPr lang="ru-RU" sz="2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2" tooltip="Грек тілі"/>
              </a:rPr>
              <a:t>гр.</a:t>
            </a:r>
            <a:r>
              <a:rPr lang="ru-RU" sz="2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en-US" sz="27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psyche</a:t>
            </a:r>
            <a:r>
              <a:rPr lang="en-US" sz="2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— </a:t>
            </a:r>
            <a:r>
              <a:rPr lang="ru-RU" sz="27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жан</a:t>
            </a:r>
            <a:r>
              <a:rPr lang="ru-RU" sz="2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7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және</a:t>
            </a:r>
            <a:r>
              <a:rPr lang="ru-RU" sz="2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en-US" sz="27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logos</a:t>
            </a:r>
            <a:r>
              <a:rPr lang="en-US" sz="2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— </a:t>
            </a:r>
            <a:r>
              <a:rPr lang="ru-RU" sz="27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сөз, түсінік, ілім</a:t>
            </a:r>
            <a:r>
              <a:rPr lang="ru-RU" sz="2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— </a:t>
            </a:r>
            <a:r>
              <a:rPr lang="ru-RU" sz="27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3" tooltip="Әлеуметтік топтар"/>
              </a:rPr>
              <a:t>әлеуметтік топтарға</a:t>
            </a:r>
            <a:r>
              <a:rPr lang="ru-RU" sz="27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қосылуымен байланысты</a:t>
            </a:r>
            <a:r>
              <a:rPr lang="ru-RU" sz="2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7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адамдардың қызметі </a:t>
            </a:r>
            <a:r>
              <a:rPr lang="ru-RU" sz="2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мен </a:t>
            </a:r>
            <a:r>
              <a:rPr lang="ru-RU" sz="27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пәнінің заңдылықтарын</a:t>
            </a:r>
            <a:r>
              <a:rPr lang="ru-RU" sz="2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27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сонымен</a:t>
            </a:r>
            <a:r>
              <a:rPr lang="ru-RU" sz="2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7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қоса ол</a:t>
            </a:r>
            <a:r>
              <a:rPr lang="ru-RU" sz="2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7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топтардың өздерінің рухани</a:t>
            </a:r>
            <a:r>
              <a:rPr lang="ru-RU" sz="2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7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ерекшеліктерін</a:t>
            </a:r>
            <a:r>
              <a:rPr lang="ru-RU" sz="2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7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зерттейтін</a:t>
            </a:r>
            <a:r>
              <a:rPr lang="ru-RU" sz="2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ru-RU" sz="27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4" tooltip="Жантану"/>
              </a:rPr>
              <a:t>жантану</a:t>
            </a:r>
            <a:r>
              <a:rPr lang="ru-RU" sz="2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4" tooltip="Жантану"/>
              </a:rPr>
              <a:t> </a:t>
            </a:r>
            <a:r>
              <a:rPr lang="ru-RU" sz="27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4" tooltip="Жантану"/>
              </a:rPr>
              <a:t>ғылымдарының</a:t>
            </a:r>
            <a:r>
              <a:rPr lang="ru-RU" sz="2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ru-RU" sz="27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саласы</a:t>
            </a:r>
            <a:r>
              <a:rPr lang="ru-RU" sz="2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>
              <a:buNone/>
            </a:pPr>
            <a:r>
              <a:rPr lang="ru-RU" sz="27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Әлеуметтік </a:t>
            </a:r>
            <a:r>
              <a:rPr lang="ru-RU" sz="2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психология </a:t>
            </a:r>
            <a:r>
              <a:rPr lang="ru-RU" sz="27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5" tooltip="Отбасы"/>
              </a:rPr>
              <a:t>отбасының</a:t>
            </a:r>
            <a:r>
              <a:rPr lang="ru-RU" sz="2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 </a:t>
            </a:r>
            <a:r>
              <a:rPr lang="ru-RU" sz="27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6" tooltip="Ұжым"/>
              </a:rPr>
              <a:t>ұжымның</a:t>
            </a:r>
            <a:r>
              <a:rPr lang="ru-RU" sz="2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 </a:t>
            </a:r>
            <a:r>
              <a:rPr lang="ru-RU" sz="27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7" tooltip="Тап"/>
              </a:rPr>
              <a:t>таптың</a:t>
            </a:r>
            <a:r>
              <a:rPr lang="ru-RU" sz="2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 </a:t>
            </a:r>
            <a:r>
              <a:rPr lang="ru-RU" sz="27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8" tooltip="Ұлт"/>
              </a:rPr>
              <a:t>ұлттың</a:t>
            </a:r>
            <a:r>
              <a:rPr lang="ru-RU" sz="2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27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тағы </a:t>
            </a:r>
            <a:r>
              <a:rPr lang="ru-RU" sz="2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да </a:t>
            </a:r>
            <a:r>
              <a:rPr lang="ru-RU" sz="27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басқа адамдардың тұрған жеріне</a:t>
            </a:r>
            <a:r>
              <a:rPr lang="ru-RU" sz="2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 </a:t>
            </a:r>
            <a:r>
              <a:rPr lang="ru-RU" sz="27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9" tooltip="Кәсіп"/>
              </a:rPr>
              <a:t>кәсібіне</a:t>
            </a:r>
            <a:r>
              <a:rPr lang="ru-RU" sz="2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 </a:t>
            </a:r>
            <a:r>
              <a:rPr lang="ru-RU" sz="27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10" tooltip="Қоғам"/>
              </a:rPr>
              <a:t>қоғамдағы</a:t>
            </a:r>
            <a:r>
              <a:rPr lang="ru-RU" sz="2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ru-RU" sz="27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алатын</a:t>
            </a:r>
            <a:r>
              <a:rPr lang="ru-RU" sz="2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7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орнына</a:t>
            </a:r>
            <a:r>
              <a:rPr lang="ru-RU" sz="2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7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қарай жіктелетін</a:t>
            </a:r>
            <a:r>
              <a:rPr lang="ru-RU" sz="2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7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топтарының</a:t>
            </a:r>
            <a:r>
              <a:rPr lang="ru-RU" sz="2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ru-RU" sz="27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11" tooltip="Психология"/>
              </a:rPr>
              <a:t>психологиясын</a:t>
            </a:r>
            <a:r>
              <a:rPr lang="ru-RU" sz="27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зерттейді</a:t>
            </a:r>
            <a:r>
              <a:rPr lang="ru-RU" sz="2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ru-RU" sz="27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Әлеуметтік </a:t>
            </a:r>
            <a:r>
              <a:rPr lang="ru-RU" sz="2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психология </a:t>
            </a:r>
            <a:r>
              <a:rPr lang="ru-RU" sz="27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қоғамда болып</a:t>
            </a:r>
            <a:r>
              <a:rPr lang="ru-RU" sz="2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7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жатқан саяси-әлеуметтік құбылыстардың сырын</a:t>
            </a:r>
            <a:r>
              <a:rPr lang="ru-RU" sz="2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7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түсінуге</a:t>
            </a:r>
            <a:r>
              <a:rPr lang="ru-RU" sz="2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27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олардан</a:t>
            </a:r>
            <a:r>
              <a:rPr lang="ru-RU" sz="2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7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қорытынды шығарып</a:t>
            </a:r>
            <a:r>
              <a:rPr lang="ru-RU" sz="2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27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қоғамның </a:t>
            </a:r>
            <a:r>
              <a:rPr lang="ru-RU" sz="2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даму </a:t>
            </a:r>
            <a:r>
              <a:rPr lang="ru-RU" sz="27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бағытын айқындауға</a:t>
            </a:r>
            <a:r>
              <a:rPr lang="ru-RU" sz="2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27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ірі</a:t>
            </a:r>
            <a:r>
              <a:rPr lang="ru-RU" sz="2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7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топтарды</a:t>
            </a:r>
            <a:r>
              <a:rPr lang="ru-RU" sz="2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7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және тұтас қоғамды басқаруға</a:t>
            </a:r>
            <a:r>
              <a:rPr lang="ru-RU" sz="2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27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бағыттарды</a:t>
            </a:r>
            <a:r>
              <a:rPr lang="ru-RU" sz="2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27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шараларды</a:t>
            </a:r>
            <a:r>
              <a:rPr lang="ru-RU" sz="2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7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айқындай отырып</a:t>
            </a:r>
            <a:r>
              <a:rPr lang="ru-RU" sz="2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оны </a:t>
            </a:r>
            <a:r>
              <a:rPr lang="ru-RU" sz="27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стратегиялы</a:t>
            </a:r>
            <a:r>
              <a:rPr lang="ru-RU" sz="2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7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дұрыс жолға салып</a:t>
            </a:r>
            <a:r>
              <a:rPr lang="ru-RU" sz="2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7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отыруға көмектеседі</a:t>
            </a:r>
            <a:r>
              <a:rPr lang="ru-RU" sz="2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ru-RU" sz="27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Сондықтан ғалымдар бұл ғылымның болашағы зор</a:t>
            </a:r>
            <a:r>
              <a:rPr lang="ru-RU" sz="2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 </a:t>
            </a:r>
            <a:r>
              <a:rPr lang="en-US" sz="2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12" tooltip="21 ғ."/>
              </a:rPr>
              <a:t>XXI </a:t>
            </a:r>
            <a:r>
              <a:rPr lang="ru-RU" sz="27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12" tooltip="21 ғ."/>
              </a:rPr>
              <a:t>ғасырда</a:t>
            </a:r>
            <a:r>
              <a:rPr lang="ru-RU" sz="27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жетекші</a:t>
            </a:r>
            <a:r>
              <a:rPr lang="ru-RU" sz="2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7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орындарға шығады деп</a:t>
            </a:r>
            <a:r>
              <a:rPr lang="ru-RU" sz="2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7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есептейді</a:t>
            </a:r>
            <a:r>
              <a:rPr lang="ru-RU" sz="2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Әлеуметтік психологияның негізгі</a:t>
            </a: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бөлімдеріне мыналар</a:t>
            </a: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жатады</a:t>
            </a: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ru-RU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643578"/>
          </a:xfrm>
        </p:spPr>
        <p:txBody>
          <a:bodyPr/>
          <a:lstStyle/>
          <a:p>
            <a:pPr>
              <a:buNone/>
            </a:pPr>
            <a:endParaRPr lang="ru-RU" dirty="0"/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4803775" y="5976938"/>
            <a:ext cx="165100" cy="309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" name="AutoShape 6"/>
          <p:cNvSpPr>
            <a:spLocks noChangeArrowheads="1"/>
          </p:cNvSpPr>
          <p:nvPr/>
        </p:nvSpPr>
        <p:spPr bwMode="auto">
          <a:xfrm>
            <a:off x="2339975" y="4005263"/>
            <a:ext cx="4724400" cy="1219200"/>
          </a:xfrm>
          <a:prstGeom prst="plaque">
            <a:avLst>
              <a:gd name="adj" fmla="val 16667"/>
            </a:avLst>
          </a:prstGeom>
          <a:solidFill>
            <a:srgbClr val="CCCCFF"/>
          </a:solidFill>
          <a:ln w="936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112000"/>
              </a:lnSpc>
              <a:buClr>
                <a:srgbClr val="0000A0"/>
              </a:buClr>
              <a:buFont typeface="Arial Unicode MS" pitchFamily="32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sz="20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ақпарат алмасу</a:t>
            </a:r>
            <a:r>
              <a:rPr lang="ru-RU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заңдылықтары және</a:t>
            </a:r>
            <a:endParaRPr lang="ru-RU" sz="20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lnSpc>
                <a:spcPct val="112000"/>
              </a:lnSpc>
              <a:buClr>
                <a:srgbClr val="0000A0"/>
              </a:buClr>
              <a:buFont typeface="Arial Unicode MS" pitchFamily="32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бірлескен</a:t>
            </a:r>
            <a:r>
              <a:rPr lang="ru-RU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қызмет үстіндегі адамдардың</a:t>
            </a:r>
            <a:r>
              <a:rPr lang="ru-RU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algn="ctr">
              <a:lnSpc>
                <a:spcPct val="112000"/>
              </a:lnSpc>
              <a:buClr>
                <a:srgbClr val="0000A0"/>
              </a:buClr>
              <a:buFont typeface="Arial Unicode MS" pitchFamily="32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sz="20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өзара әрекеттесуі</a:t>
            </a:r>
            <a:endParaRPr lang="en-GB" sz="2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Unicode MS" pitchFamily="32" charset="0"/>
            </a:endParaRPr>
          </a:p>
        </p:txBody>
      </p:sp>
      <p:sp>
        <p:nvSpPr>
          <p:cNvPr id="6" name="AutoShape 7"/>
          <p:cNvSpPr>
            <a:spLocks noChangeArrowheads="1"/>
          </p:cNvSpPr>
          <p:nvPr/>
        </p:nvSpPr>
        <p:spPr bwMode="auto">
          <a:xfrm>
            <a:off x="3635375" y="1268413"/>
            <a:ext cx="4800600" cy="1230312"/>
          </a:xfrm>
          <a:prstGeom prst="plaque">
            <a:avLst>
              <a:gd name="adj" fmla="val 16667"/>
            </a:avLst>
          </a:prstGeom>
          <a:solidFill>
            <a:srgbClr val="CCCCFF"/>
          </a:solidFill>
          <a:ln w="936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112000"/>
              </a:lnSpc>
              <a:buClr>
                <a:srgbClr val="0000A0"/>
              </a:buClr>
              <a:buFont typeface="Arial Unicode MS" pitchFamily="32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sz="28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2" tooltip="Әлеуметтік топтар"/>
              </a:rPr>
              <a:t>әлеуметтік топтардың</a:t>
            </a:r>
            <a:r>
              <a:rPr lang="ru-RU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</a:p>
          <a:p>
            <a:pPr algn="ctr">
              <a:lnSpc>
                <a:spcPct val="112000"/>
              </a:lnSpc>
              <a:buClr>
                <a:srgbClr val="0000A0"/>
              </a:buClr>
              <a:buFont typeface="Arial Unicode MS" pitchFamily="32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sz="28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психологиялық мінездемесі</a:t>
            </a:r>
            <a:endParaRPr lang="en-GB" sz="28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Unicode MS" pitchFamily="32" charset="0"/>
            </a:endParaRPr>
          </a:p>
        </p:txBody>
      </p:sp>
      <p:sp>
        <p:nvSpPr>
          <p:cNvPr id="7" name="AutoShape 8"/>
          <p:cNvSpPr>
            <a:spLocks noChangeArrowheads="1"/>
          </p:cNvSpPr>
          <p:nvPr/>
        </p:nvSpPr>
        <p:spPr bwMode="auto">
          <a:xfrm>
            <a:off x="3132138" y="2636838"/>
            <a:ext cx="4724400" cy="1219200"/>
          </a:xfrm>
          <a:prstGeom prst="plaque">
            <a:avLst>
              <a:gd name="adj" fmla="val 16667"/>
            </a:avLst>
          </a:prstGeom>
          <a:solidFill>
            <a:srgbClr val="CCCCFF"/>
          </a:solidFill>
          <a:ln w="936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112000"/>
              </a:lnSpc>
              <a:buClr>
                <a:srgbClr val="0000A0"/>
              </a:buClr>
              <a:buFont typeface="Arial Unicode MS" pitchFamily="32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sz="28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3" tooltip="Тұлға психологиясы"/>
              </a:rPr>
              <a:t>тұлға психологиясы</a:t>
            </a:r>
            <a:endParaRPr lang="en-GB" sz="28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Unicode MS" pitchFamily="32" charset="0"/>
            </a:endParaRPr>
          </a:p>
        </p:txBody>
      </p:sp>
      <p:sp>
        <p:nvSpPr>
          <p:cNvPr id="8" name="Freeform 9"/>
          <p:cNvSpPr>
            <a:spLocks noChangeArrowheads="1"/>
          </p:cNvSpPr>
          <p:nvPr/>
        </p:nvSpPr>
        <p:spPr bwMode="auto">
          <a:xfrm flipV="1">
            <a:off x="2051050" y="2708275"/>
            <a:ext cx="936625" cy="936625"/>
          </a:xfrm>
          <a:custGeom>
            <a:avLst/>
            <a:gdLst>
              <a:gd name="T0" fmla="*/ 2147483647 w 841"/>
              <a:gd name="T1" fmla="*/ 2147483647 h 854"/>
              <a:gd name="T2" fmla="*/ 2147483647 w 841"/>
              <a:gd name="T3" fmla="*/ 2147483647 h 854"/>
              <a:gd name="T4" fmla="*/ 2147483647 w 841"/>
              <a:gd name="T5" fmla="*/ 2147483647 h 854"/>
              <a:gd name="T6" fmla="*/ 2147483647 w 841"/>
              <a:gd name="T7" fmla="*/ 0 h 854"/>
              <a:gd name="T8" fmla="*/ 0 w 841"/>
              <a:gd name="T9" fmla="*/ 0 h 854"/>
              <a:gd name="T10" fmla="*/ 0 w 841"/>
              <a:gd name="T11" fmla="*/ 2147483647 h 854"/>
              <a:gd name="T12" fmla="*/ 2147483647 w 841"/>
              <a:gd name="T13" fmla="*/ 2147483647 h 854"/>
              <a:gd name="T14" fmla="*/ 2147483647 w 841"/>
              <a:gd name="T15" fmla="*/ 2147483647 h 854"/>
              <a:gd name="T16" fmla="*/ 2147483647 w 841"/>
              <a:gd name="T17" fmla="*/ 2147483647 h 854"/>
              <a:gd name="T18" fmla="*/ 2147483647 w 841"/>
              <a:gd name="T19" fmla="*/ 2147483647 h 854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841"/>
              <a:gd name="T31" fmla="*/ 0 h 854"/>
              <a:gd name="T32" fmla="*/ 841 w 841"/>
              <a:gd name="T33" fmla="*/ 854 h 854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841" h="854">
                <a:moveTo>
                  <a:pt x="517" y="247"/>
                </a:moveTo>
                <a:lnTo>
                  <a:pt x="517" y="415"/>
                </a:lnTo>
                <a:lnTo>
                  <a:pt x="264" y="415"/>
                </a:lnTo>
                <a:lnTo>
                  <a:pt x="264" y="0"/>
                </a:lnTo>
                <a:lnTo>
                  <a:pt x="0" y="0"/>
                </a:lnTo>
                <a:lnTo>
                  <a:pt x="0" y="680"/>
                </a:lnTo>
                <a:lnTo>
                  <a:pt x="517" y="680"/>
                </a:lnTo>
                <a:lnTo>
                  <a:pt x="517" y="854"/>
                </a:lnTo>
                <a:lnTo>
                  <a:pt x="841" y="547"/>
                </a:lnTo>
                <a:lnTo>
                  <a:pt x="517" y="247"/>
                </a:lnTo>
                <a:close/>
              </a:path>
            </a:pathLst>
          </a:custGeom>
          <a:solidFill>
            <a:srgbClr val="CCCCFF"/>
          </a:solidFill>
          <a:ln w="936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9" name="Freeform 10"/>
          <p:cNvSpPr>
            <a:spLocks noChangeArrowheads="1"/>
          </p:cNvSpPr>
          <p:nvPr/>
        </p:nvSpPr>
        <p:spPr bwMode="auto">
          <a:xfrm flipV="1">
            <a:off x="2571736" y="1428736"/>
            <a:ext cx="936625" cy="863600"/>
          </a:xfrm>
          <a:custGeom>
            <a:avLst/>
            <a:gdLst>
              <a:gd name="T0" fmla="*/ 2147483647 w 841"/>
              <a:gd name="T1" fmla="*/ 2147483647 h 854"/>
              <a:gd name="T2" fmla="*/ 2147483647 w 841"/>
              <a:gd name="T3" fmla="*/ 2147483647 h 854"/>
              <a:gd name="T4" fmla="*/ 2147483647 w 841"/>
              <a:gd name="T5" fmla="*/ 2147483647 h 854"/>
              <a:gd name="T6" fmla="*/ 2147483647 w 841"/>
              <a:gd name="T7" fmla="*/ 0 h 854"/>
              <a:gd name="T8" fmla="*/ 0 w 841"/>
              <a:gd name="T9" fmla="*/ 0 h 854"/>
              <a:gd name="T10" fmla="*/ 0 w 841"/>
              <a:gd name="T11" fmla="*/ 2147483647 h 854"/>
              <a:gd name="T12" fmla="*/ 2147483647 w 841"/>
              <a:gd name="T13" fmla="*/ 2147483647 h 854"/>
              <a:gd name="T14" fmla="*/ 2147483647 w 841"/>
              <a:gd name="T15" fmla="*/ 2147483647 h 854"/>
              <a:gd name="T16" fmla="*/ 2147483647 w 841"/>
              <a:gd name="T17" fmla="*/ 2147483647 h 854"/>
              <a:gd name="T18" fmla="*/ 2147483647 w 841"/>
              <a:gd name="T19" fmla="*/ 2147483647 h 854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841"/>
              <a:gd name="T31" fmla="*/ 0 h 854"/>
              <a:gd name="T32" fmla="*/ 841 w 841"/>
              <a:gd name="T33" fmla="*/ 854 h 854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841" h="854">
                <a:moveTo>
                  <a:pt x="517" y="247"/>
                </a:moveTo>
                <a:lnTo>
                  <a:pt x="517" y="415"/>
                </a:lnTo>
                <a:lnTo>
                  <a:pt x="264" y="415"/>
                </a:lnTo>
                <a:lnTo>
                  <a:pt x="264" y="0"/>
                </a:lnTo>
                <a:lnTo>
                  <a:pt x="0" y="0"/>
                </a:lnTo>
                <a:lnTo>
                  <a:pt x="0" y="680"/>
                </a:lnTo>
                <a:lnTo>
                  <a:pt x="517" y="680"/>
                </a:lnTo>
                <a:lnTo>
                  <a:pt x="517" y="854"/>
                </a:lnTo>
                <a:lnTo>
                  <a:pt x="841" y="547"/>
                </a:lnTo>
                <a:lnTo>
                  <a:pt x="517" y="247"/>
                </a:lnTo>
                <a:close/>
              </a:path>
            </a:pathLst>
          </a:custGeom>
          <a:solidFill>
            <a:srgbClr val="CCCCFF"/>
          </a:solidFill>
          <a:ln w="936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" name="Freeform 9"/>
          <p:cNvSpPr>
            <a:spLocks noChangeArrowheads="1"/>
          </p:cNvSpPr>
          <p:nvPr/>
        </p:nvSpPr>
        <p:spPr bwMode="auto">
          <a:xfrm flipV="1">
            <a:off x="1258888" y="4005263"/>
            <a:ext cx="936625" cy="936625"/>
          </a:xfrm>
          <a:custGeom>
            <a:avLst/>
            <a:gdLst>
              <a:gd name="T0" fmla="*/ 2147483647 w 841"/>
              <a:gd name="T1" fmla="*/ 2147483647 h 854"/>
              <a:gd name="T2" fmla="*/ 2147483647 w 841"/>
              <a:gd name="T3" fmla="*/ 2147483647 h 854"/>
              <a:gd name="T4" fmla="*/ 2147483647 w 841"/>
              <a:gd name="T5" fmla="*/ 2147483647 h 854"/>
              <a:gd name="T6" fmla="*/ 2147483647 w 841"/>
              <a:gd name="T7" fmla="*/ 0 h 854"/>
              <a:gd name="T8" fmla="*/ 0 w 841"/>
              <a:gd name="T9" fmla="*/ 0 h 854"/>
              <a:gd name="T10" fmla="*/ 0 w 841"/>
              <a:gd name="T11" fmla="*/ 2147483647 h 854"/>
              <a:gd name="T12" fmla="*/ 2147483647 w 841"/>
              <a:gd name="T13" fmla="*/ 2147483647 h 854"/>
              <a:gd name="T14" fmla="*/ 2147483647 w 841"/>
              <a:gd name="T15" fmla="*/ 2147483647 h 854"/>
              <a:gd name="T16" fmla="*/ 2147483647 w 841"/>
              <a:gd name="T17" fmla="*/ 2147483647 h 854"/>
              <a:gd name="T18" fmla="*/ 2147483647 w 841"/>
              <a:gd name="T19" fmla="*/ 2147483647 h 854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841"/>
              <a:gd name="T31" fmla="*/ 0 h 854"/>
              <a:gd name="T32" fmla="*/ 841 w 841"/>
              <a:gd name="T33" fmla="*/ 854 h 854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841" h="854">
                <a:moveTo>
                  <a:pt x="517" y="247"/>
                </a:moveTo>
                <a:lnTo>
                  <a:pt x="517" y="415"/>
                </a:lnTo>
                <a:lnTo>
                  <a:pt x="264" y="415"/>
                </a:lnTo>
                <a:lnTo>
                  <a:pt x="264" y="0"/>
                </a:lnTo>
                <a:lnTo>
                  <a:pt x="0" y="0"/>
                </a:lnTo>
                <a:lnTo>
                  <a:pt x="0" y="680"/>
                </a:lnTo>
                <a:lnTo>
                  <a:pt x="517" y="680"/>
                </a:lnTo>
                <a:lnTo>
                  <a:pt x="517" y="854"/>
                </a:lnTo>
                <a:lnTo>
                  <a:pt x="841" y="547"/>
                </a:lnTo>
                <a:lnTo>
                  <a:pt x="517" y="247"/>
                </a:lnTo>
                <a:close/>
              </a:path>
            </a:pathLst>
          </a:custGeom>
          <a:solidFill>
            <a:srgbClr val="CCCCFF"/>
          </a:solidFill>
          <a:ln w="936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1" name="AutoShape 6"/>
          <p:cNvSpPr>
            <a:spLocks noChangeArrowheads="1"/>
          </p:cNvSpPr>
          <p:nvPr/>
        </p:nvSpPr>
        <p:spPr bwMode="auto">
          <a:xfrm>
            <a:off x="1547813" y="5373688"/>
            <a:ext cx="4724400" cy="1219200"/>
          </a:xfrm>
          <a:prstGeom prst="plaque">
            <a:avLst>
              <a:gd name="adj" fmla="val 16667"/>
            </a:avLst>
          </a:prstGeom>
          <a:solidFill>
            <a:srgbClr val="CCCCFF"/>
          </a:solidFill>
          <a:ln w="936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112000"/>
              </a:lnSpc>
              <a:buClr>
                <a:srgbClr val="0000A0"/>
              </a:buClr>
              <a:buFont typeface="Arial Unicode MS" pitchFamily="32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sz="20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түрлі қауымдастықтарда қалыптасатын</a:t>
            </a:r>
            <a:r>
              <a:rPr lang="ru-RU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algn="ctr">
              <a:lnSpc>
                <a:spcPct val="112000"/>
              </a:lnSpc>
              <a:buClr>
                <a:srgbClr val="0000A0"/>
              </a:buClr>
              <a:buFont typeface="Arial Unicode MS" pitchFamily="32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sz="20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тұлғааралық өзара қатынастар</a:t>
            </a:r>
            <a:endParaRPr lang="en-GB" sz="2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Unicode MS" pitchFamily="32" charset="0"/>
            </a:endParaRPr>
          </a:p>
        </p:txBody>
      </p:sp>
      <p:sp>
        <p:nvSpPr>
          <p:cNvPr id="12" name="Freeform 9"/>
          <p:cNvSpPr>
            <a:spLocks noChangeArrowheads="1"/>
          </p:cNvSpPr>
          <p:nvPr/>
        </p:nvSpPr>
        <p:spPr bwMode="auto">
          <a:xfrm flipV="1">
            <a:off x="468313" y="5445125"/>
            <a:ext cx="935037" cy="936625"/>
          </a:xfrm>
          <a:custGeom>
            <a:avLst/>
            <a:gdLst>
              <a:gd name="T0" fmla="*/ 2147483647 w 841"/>
              <a:gd name="T1" fmla="*/ 2147483647 h 854"/>
              <a:gd name="T2" fmla="*/ 2147483647 w 841"/>
              <a:gd name="T3" fmla="*/ 2147483647 h 854"/>
              <a:gd name="T4" fmla="*/ 2147483647 w 841"/>
              <a:gd name="T5" fmla="*/ 2147483647 h 854"/>
              <a:gd name="T6" fmla="*/ 2147483647 w 841"/>
              <a:gd name="T7" fmla="*/ 0 h 854"/>
              <a:gd name="T8" fmla="*/ 0 w 841"/>
              <a:gd name="T9" fmla="*/ 0 h 854"/>
              <a:gd name="T10" fmla="*/ 0 w 841"/>
              <a:gd name="T11" fmla="*/ 2147483647 h 854"/>
              <a:gd name="T12" fmla="*/ 2147483647 w 841"/>
              <a:gd name="T13" fmla="*/ 2147483647 h 854"/>
              <a:gd name="T14" fmla="*/ 2147483647 w 841"/>
              <a:gd name="T15" fmla="*/ 2147483647 h 854"/>
              <a:gd name="T16" fmla="*/ 2147483647 w 841"/>
              <a:gd name="T17" fmla="*/ 2147483647 h 854"/>
              <a:gd name="T18" fmla="*/ 2147483647 w 841"/>
              <a:gd name="T19" fmla="*/ 2147483647 h 854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841"/>
              <a:gd name="T31" fmla="*/ 0 h 854"/>
              <a:gd name="T32" fmla="*/ 841 w 841"/>
              <a:gd name="T33" fmla="*/ 854 h 854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841" h="854">
                <a:moveTo>
                  <a:pt x="517" y="247"/>
                </a:moveTo>
                <a:lnTo>
                  <a:pt x="517" y="415"/>
                </a:lnTo>
                <a:lnTo>
                  <a:pt x="264" y="415"/>
                </a:lnTo>
                <a:lnTo>
                  <a:pt x="264" y="0"/>
                </a:lnTo>
                <a:lnTo>
                  <a:pt x="0" y="0"/>
                </a:lnTo>
                <a:lnTo>
                  <a:pt x="0" y="680"/>
                </a:lnTo>
                <a:lnTo>
                  <a:pt x="517" y="680"/>
                </a:lnTo>
                <a:lnTo>
                  <a:pt x="517" y="854"/>
                </a:lnTo>
                <a:lnTo>
                  <a:pt x="841" y="547"/>
                </a:lnTo>
                <a:lnTo>
                  <a:pt x="517" y="247"/>
                </a:lnTo>
                <a:close/>
              </a:path>
            </a:pathLst>
          </a:custGeom>
          <a:solidFill>
            <a:srgbClr val="CCCCFF"/>
          </a:solidFill>
          <a:ln w="936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b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</a:t>
            </a:r>
            <a:r>
              <a:rPr lang="ru-RU" b="1" dirty="0" err="1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Әлеуметтік </a:t>
            </a:r>
            <a:r>
              <a:rPr lang="ru-RU" b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психология, </a:t>
            </a:r>
            <a:r>
              <a:rPr lang="ru-RU" b="1" dirty="0" err="1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жалпы</a:t>
            </a:r>
            <a:r>
              <a:rPr lang="ru-RU" b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психологиядағы </a:t>
            </a:r>
            <a:r>
              <a:rPr lang="ru-RU" b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</a:t>
            </a:r>
            <a:r>
              <a:rPr lang="ru-RU" b="1" dirty="0" err="1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жеке</a:t>
            </a:r>
            <a:r>
              <a:rPr lang="ru-RU" b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тұлға» анықтамасына сүйене отырып</a:t>
            </a:r>
            <a:r>
              <a:rPr lang="ru-RU" b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b="1" dirty="0" err="1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жеке</a:t>
            </a:r>
            <a:r>
              <a:rPr lang="ru-RU" b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тұлға бір</a:t>
            </a:r>
            <a:r>
              <a:rPr lang="ru-RU" b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жағынан, қандай нақты топтарда</a:t>
            </a:r>
            <a:r>
              <a:rPr lang="ru-RU" b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әлеуметтік әсерлерді қалай игеретіні</a:t>
            </a:r>
            <a:r>
              <a:rPr lang="ru-RU" b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b="1" dirty="0" err="1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екінші</a:t>
            </a:r>
            <a:r>
              <a:rPr lang="ru-RU" b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жағынан нақты топтарда</a:t>
            </a:r>
            <a:r>
              <a:rPr lang="ru-RU" b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өзінің әлеуметтік мәнін қалай іске</a:t>
            </a:r>
            <a:r>
              <a:rPr lang="ru-RU" b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асыратынын</a:t>
            </a:r>
            <a:r>
              <a:rPr lang="ru-RU" b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анықтайды.</a:t>
            </a:r>
            <a:r>
              <a:rPr lang="ru-RU" b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Жеке</a:t>
            </a:r>
            <a:r>
              <a:rPr lang="ru-RU" b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тұлғаны зерттеуде</a:t>
            </a:r>
            <a:r>
              <a:rPr lang="ru-RU" b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әлеуметтік психологияның негізгі</a:t>
            </a:r>
            <a:r>
              <a:rPr lang="ru-RU" b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бағдары: жеке</a:t>
            </a:r>
            <a:r>
              <a:rPr lang="ru-RU" b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тұлғаның топпен</a:t>
            </a:r>
            <a:r>
              <a:rPr lang="ru-RU" b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қарым-қатынасында, немесе</a:t>
            </a:r>
            <a:r>
              <a:rPr lang="ru-RU" b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жеке</a:t>
            </a:r>
            <a:r>
              <a:rPr lang="ru-RU" b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адамды</a:t>
            </a:r>
            <a:r>
              <a:rPr lang="ru-RU" b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топ </a:t>
            </a:r>
            <a:r>
              <a:rPr lang="ru-RU" b="1" dirty="0" err="1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мүшесі ретінде</a:t>
            </a:r>
            <a:r>
              <a:rPr lang="ru-RU" b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қарастыру</a:t>
            </a:r>
            <a:r>
              <a:rPr lang="ru-RU" b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ru-RU" b="1" dirty="0" err="1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Әлеуметтік психологтар</a:t>
            </a:r>
            <a:r>
              <a:rPr lang="ru-RU" b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адамдардың кәсібі бір-бірін</a:t>
            </a:r>
            <a:r>
              <a:rPr lang="ru-RU" b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қалай бағалайды, бір-біріне</a:t>
            </a:r>
            <a:r>
              <a:rPr lang="ru-RU" b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қалай әсер етеді</a:t>
            </a:r>
            <a:r>
              <a:rPr lang="ru-RU" b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b="1" dirty="0" err="1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әлеуметтік жағдайлардың ықпалы көптеген адамдарды</a:t>
            </a:r>
            <a:r>
              <a:rPr lang="ru-RU" b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адамгершіліктік</a:t>
            </a:r>
            <a:r>
              <a:rPr lang="ru-RU" b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немесе</a:t>
            </a:r>
            <a:r>
              <a:rPr lang="ru-RU" b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қатыгездік көрсетуге қалай итермелейді</a:t>
            </a:r>
            <a:r>
              <a:rPr lang="ru-RU" b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b="1" dirty="0" err="1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қалайша адамдар</a:t>
            </a:r>
            <a:r>
              <a:rPr lang="ru-RU" b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келісімпаз</a:t>
            </a:r>
            <a:r>
              <a:rPr lang="ru-RU" b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немесе</a:t>
            </a:r>
            <a:r>
              <a:rPr lang="ru-RU" b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тәуелсіз болады</a:t>
            </a:r>
            <a:r>
              <a:rPr lang="ru-RU" b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деген</a:t>
            </a:r>
            <a:r>
              <a:rPr lang="ru-RU" b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сұрақтарға жауаптар</a:t>
            </a:r>
            <a:r>
              <a:rPr lang="ru-RU" b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іздестіреді</a:t>
            </a: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ru-RU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Grp="1" noChangeArrowheads="1"/>
          </p:cNvSpPr>
          <p:nvPr>
            <p:ph idx="1"/>
          </p:nvPr>
        </p:nvSpPr>
        <p:spPr bwMode="auto">
          <a:xfrm>
            <a:off x="285720" y="285728"/>
            <a:ext cx="6400816" cy="1857388"/>
          </a:xfrm>
          <a:prstGeom prst="rect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  <a:effectLst>
            <a:outerShdw dist="152735" dir="2700000" algn="ctr" rotWithShape="0">
              <a:srgbClr val="808080"/>
            </a:outerShdw>
          </a:effectLst>
        </p:spPr>
        <p:txBody>
          <a:bodyPr lIns="90000" tIns="45000" rIns="90000" bIns="45000">
            <a:normAutofit/>
          </a:bodyPr>
          <a:lstStyle/>
          <a:p>
            <a:pPr algn="ctr">
              <a:lnSpc>
                <a:spcPct val="101000"/>
              </a:lnSpc>
              <a:buClr>
                <a:srgbClr val="CC0066"/>
              </a:buClr>
              <a:buFont typeface="Tahoma" pitchFamily="34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sz="16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Егер</a:t>
            </a:r>
            <a:r>
              <a:rPr lang="ru-RU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де </a:t>
            </a:r>
            <a:r>
              <a:rPr lang="ru-RU" sz="16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әлеуметтік психологияда</a:t>
            </a:r>
            <a:r>
              <a:rPr lang="ru-RU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жеке</a:t>
            </a:r>
            <a:r>
              <a:rPr lang="ru-RU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тұлғаны талдаудың түйіні- оның топпен</a:t>
            </a:r>
            <a:r>
              <a:rPr lang="ru-RU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әсерлесуі болса</a:t>
            </a:r>
            <a:r>
              <a:rPr lang="ru-RU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16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онда</a:t>
            </a:r>
            <a:r>
              <a:rPr lang="ru-RU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ең алдымен</a:t>
            </a:r>
            <a:r>
              <a:rPr lang="ru-RU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қоғамның жеке</a:t>
            </a:r>
            <a:r>
              <a:rPr lang="ru-RU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тұлғаға әсері қандай топтар</a:t>
            </a:r>
            <a:r>
              <a:rPr lang="ru-RU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арқылы іске</a:t>
            </a:r>
            <a:r>
              <a:rPr lang="ru-RU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асырылатынын</a:t>
            </a:r>
            <a:r>
              <a:rPr lang="ru-RU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анықтау қажет</a:t>
            </a:r>
            <a:r>
              <a:rPr lang="ru-RU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r>
              <a:rPr lang="ru-RU" sz="16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Ол</a:t>
            </a:r>
            <a:r>
              <a:rPr lang="ru-RU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үшін жеке</a:t>
            </a:r>
            <a:r>
              <a:rPr lang="ru-RU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адам</a:t>
            </a:r>
            <a:r>
              <a:rPr lang="ru-RU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даму </a:t>
            </a:r>
            <a:r>
              <a:rPr lang="ru-RU" sz="16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барысында</a:t>
            </a:r>
            <a:r>
              <a:rPr lang="ru-RU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қандай </a:t>
            </a:r>
            <a:r>
              <a:rPr lang="ru-RU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микро, </a:t>
            </a:r>
            <a:r>
              <a:rPr lang="ru-RU" sz="16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макроортада</a:t>
            </a:r>
            <a:r>
              <a:rPr lang="ru-RU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болғанын қарастыру керек</a:t>
            </a:r>
            <a:r>
              <a:rPr lang="ru-RU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ru-RU" sz="16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Яғни, әлеуметтік психологияның дәстүрлі тіліне</a:t>
            </a:r>
            <a:r>
              <a:rPr lang="ru-RU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жүгінсек, бұл </a:t>
            </a:r>
            <a:r>
              <a:rPr lang="ru-RU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— </a:t>
            </a:r>
            <a:r>
              <a:rPr lang="ru-RU" sz="16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әлеуметтену проблемасы</a:t>
            </a:r>
            <a:r>
              <a:rPr lang="ru-RU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n-GB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1428728" y="2571744"/>
            <a:ext cx="6049962" cy="1714512"/>
          </a:xfrm>
          <a:prstGeom prst="rect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  <a:effectLst>
            <a:outerShdw dist="152735" dir="2700000" algn="ctr" rotWithShape="0">
              <a:srgbClr val="808080"/>
            </a:outerShdw>
          </a:effectLst>
        </p:spPr>
        <p:txBody>
          <a:bodyPr lIns="90000" tIns="45000" rIns="90000" bIns="45000"/>
          <a:lstStyle/>
          <a:p>
            <a:pPr algn="ctr">
              <a:lnSpc>
                <a:spcPct val="101000"/>
              </a:lnSpc>
              <a:buClr>
                <a:srgbClr val="CC0066"/>
              </a:buClr>
              <a:buFont typeface="Tahoma" pitchFamily="34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Екінші</a:t>
            </a: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жағынан, егер</a:t>
            </a: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де </a:t>
            </a:r>
            <a:r>
              <a:rPr lang="ru-RU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жеке</a:t>
            </a: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тұлғаны қалыптастырудағы әсер етуші</a:t>
            </a: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жүйелерқарастырылса</a:t>
            </a: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онда</a:t>
            </a: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нәтиже қандай болады</a:t>
            </a: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жеке</a:t>
            </a: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тұлға басқалармен белсенді</a:t>
            </a: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қарым-қатынасқа түскенде өзін қалай ұстайды</a:t>
            </a: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немесе</a:t>
            </a: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оның әлеуметтік бағдары қандай екенін</a:t>
            </a: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қарастыру қажет</a:t>
            </a: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n-GB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2571736" y="4643446"/>
            <a:ext cx="6049962" cy="1928826"/>
          </a:xfrm>
          <a:prstGeom prst="rect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  <a:effectLst>
            <a:outerShdw dist="152735" dir="2700000" algn="ctr" rotWithShape="0">
              <a:srgbClr val="808080"/>
            </a:outerShdw>
          </a:effectLst>
        </p:spPr>
        <p:txBody>
          <a:bodyPr lIns="90000" tIns="45000" rIns="90000" bIns="45000"/>
          <a:lstStyle/>
          <a:p>
            <a:pPr algn="ctr">
              <a:lnSpc>
                <a:spcPct val="101000"/>
              </a:lnSpc>
              <a:buClr>
                <a:srgbClr val="CC0066"/>
              </a:buClr>
              <a:buFont typeface="Tahoma" pitchFamily="34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Осы </a:t>
            </a:r>
            <a:r>
              <a:rPr lang="ru-RU" sz="16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екі</a:t>
            </a:r>
            <a:r>
              <a:rPr lang="ru-RU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бағыт </a:t>
            </a:r>
            <a:r>
              <a:rPr lang="ru-RU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та </a:t>
            </a:r>
            <a:r>
              <a:rPr lang="ru-RU" sz="16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әлеуметтік </a:t>
            </a:r>
            <a:r>
              <a:rPr lang="ru-RU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психология </a:t>
            </a:r>
            <a:r>
              <a:rPr lang="ru-RU" sz="16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ғылымының жалпы</a:t>
            </a:r>
            <a:r>
              <a:rPr lang="ru-RU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қисынынан туындайды</a:t>
            </a:r>
            <a:r>
              <a:rPr lang="ru-RU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және </a:t>
            </a:r>
            <a:r>
              <a:rPr lang="ru-RU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 осы </a:t>
            </a:r>
            <a:r>
              <a:rPr lang="ru-RU" sz="16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бағытта әлеуметтік психологтар</a:t>
            </a:r>
            <a:r>
              <a:rPr lang="ru-RU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тарапынан</a:t>
            </a:r>
            <a:r>
              <a:rPr lang="ru-RU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көптеген эксперименттік</a:t>
            </a:r>
            <a:r>
              <a:rPr lang="ru-RU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зерттеулер</a:t>
            </a:r>
            <a:r>
              <a:rPr lang="ru-RU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жүргізілген </a:t>
            </a:r>
            <a:r>
              <a:rPr lang="ru-RU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ru-RU" sz="16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әсіресе</a:t>
            </a:r>
            <a:r>
              <a:rPr lang="ru-RU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16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шет</a:t>
            </a:r>
            <a:r>
              <a:rPr lang="ru-RU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елдік</a:t>
            </a:r>
            <a:r>
              <a:rPr lang="ru-RU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ғалымдардың жетістіктеріқомақты</a:t>
            </a:r>
            <a:r>
              <a:rPr lang="ru-RU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). </a:t>
            </a:r>
            <a:r>
              <a:rPr lang="ru-RU" sz="16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Қазіргі кезде</a:t>
            </a:r>
            <a:r>
              <a:rPr lang="ru-RU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үшінші бағыт-жеке тұлғаның әлеуметтік-психологиялық сапаларын</a:t>
            </a:r>
            <a:r>
              <a:rPr lang="ru-RU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талдау</a:t>
            </a:r>
            <a:r>
              <a:rPr lang="ru-RU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проблемасы</a:t>
            </a:r>
            <a:r>
              <a:rPr lang="ru-RU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да </a:t>
            </a:r>
            <a:r>
              <a:rPr lang="ru-RU" sz="16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туындап</a:t>
            </a:r>
            <a:r>
              <a:rPr lang="ru-RU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отыр</a:t>
            </a:r>
            <a:r>
              <a:rPr lang="ru-RU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n-GB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 </a:t>
            </a:r>
            <a:r>
              <a:rPr lang="ru-RU" sz="32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Жеке</a:t>
            </a:r>
            <a:r>
              <a:rPr lang="ru-RU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тұлғаның әлеуметтенуі</a:t>
            </a:r>
            <a:endParaRPr lang="ru-RU" sz="32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   </a:t>
            </a:r>
            <a:r>
              <a:rPr lang="ru-RU" b="1" dirty="0" err="1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Әлеуметтік ұғымының мазмұнын «индивидтің әлеуметтік ортаға енуі</a:t>
            </a:r>
            <a:r>
              <a:rPr lang="ru-RU" b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», </a:t>
            </a:r>
            <a:r>
              <a:rPr lang="ru-RU" b="1" dirty="0" err="1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«әлеуметтік әсерлерді игеруі</a:t>
            </a:r>
            <a:r>
              <a:rPr lang="ru-RU" b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», </a:t>
            </a:r>
            <a:r>
              <a:rPr lang="ru-RU" b="1" dirty="0" err="1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«әлеуметтік байланыстар</a:t>
            </a:r>
            <a:r>
              <a:rPr lang="ru-RU" b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жүйесіне араласуы</a:t>
            </a:r>
            <a:r>
              <a:rPr lang="ru-RU" b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», т.с.с. </a:t>
            </a:r>
            <a:r>
              <a:rPr lang="ru-RU" b="1" dirty="0" err="1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процестерден</a:t>
            </a:r>
            <a:r>
              <a:rPr lang="ru-RU" b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түсінуге болады</a:t>
            </a:r>
            <a:r>
              <a:rPr lang="ru-RU" b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ru-RU" b="1" dirty="0" err="1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Әлеуметтену процесі</a:t>
            </a:r>
            <a:r>
              <a:rPr lang="ru-RU" b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b="1" dirty="0" err="1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жеке</a:t>
            </a:r>
            <a:r>
              <a:rPr lang="ru-RU" b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тұлғаның қоғам мүшесі ретінде</a:t>
            </a:r>
            <a:r>
              <a:rPr lang="ru-RU" b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өмір сүруіне мүмкіндік тудыратын</a:t>
            </a:r>
            <a:r>
              <a:rPr lang="ru-RU" b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құндылықтар </a:t>
            </a:r>
            <a:r>
              <a:rPr lang="ru-RU" b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мен </a:t>
            </a:r>
            <a:r>
              <a:rPr lang="ru-RU" b="1" dirty="0" err="1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нормалар</a:t>
            </a:r>
            <a:r>
              <a:rPr lang="ru-RU" b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жүйелерінен игеруіне</a:t>
            </a:r>
            <a:r>
              <a:rPr lang="ru-RU" b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қажет бүкіл әлеуметтік процестерінің жиынтығы</a:t>
            </a:r>
            <a:r>
              <a:rPr lang="ru-RU" b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ru-RU" b="1" dirty="0">
              <a:solidFill>
                <a:srgbClr val="3333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10"/>
          <p:cNvSpPr>
            <a:spLocks noGrp="1" noChangeArrowheads="1"/>
          </p:cNvSpPr>
          <p:nvPr>
            <p:ph idx="1"/>
          </p:nvPr>
        </p:nvSpPr>
        <p:spPr bwMode="auto">
          <a:xfrm>
            <a:off x="3143240" y="428604"/>
            <a:ext cx="5857916" cy="1714512"/>
          </a:xfrm>
          <a:prstGeom prst="plaque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lIns="90000" tIns="45000" rIns="90000" bIns="45000" anchor="ctr">
            <a:normAutofit/>
          </a:bodyPr>
          <a:lstStyle/>
          <a:p>
            <a:pPr algn="ctr">
              <a:lnSpc>
                <a:spcPct val="101000"/>
              </a:lnSpc>
              <a:buClr>
                <a:srgbClr val="FF0000"/>
              </a:buClr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8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Әлеуметтенудің мәнісі, ол</a:t>
            </a:r>
            <a:r>
              <a:rPr lang="ru-RU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</a:t>
            </a:r>
          </a:p>
          <a:p>
            <a:pPr algn="ctr">
              <a:lnSpc>
                <a:spcPct val="101000"/>
              </a:lnSpc>
              <a:buClr>
                <a:srgbClr val="FF0000"/>
              </a:buClr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екі</a:t>
            </a:r>
            <a:r>
              <a:rPr lang="ru-RU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жақты </a:t>
            </a:r>
            <a:r>
              <a:rPr lang="ru-RU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процесс </a:t>
            </a:r>
            <a:endParaRPr lang="en-GB" sz="28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</a:endParaRPr>
          </a:p>
        </p:txBody>
      </p:sp>
      <p:sp>
        <p:nvSpPr>
          <p:cNvPr id="10" name="Стрелка углом 9"/>
          <p:cNvSpPr/>
          <p:nvPr/>
        </p:nvSpPr>
        <p:spPr>
          <a:xfrm>
            <a:off x="1214414" y="1071546"/>
            <a:ext cx="1500198" cy="1428760"/>
          </a:xfrm>
          <a:prstGeom prst="ben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2" name="AutoShape 8"/>
          <p:cNvSpPr>
            <a:spLocks noChangeArrowheads="1"/>
          </p:cNvSpPr>
          <p:nvPr/>
        </p:nvSpPr>
        <p:spPr bwMode="auto">
          <a:xfrm>
            <a:off x="2786050" y="2357430"/>
            <a:ext cx="5429288" cy="1643074"/>
          </a:xfrm>
          <a:prstGeom prst="plaque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lIns="90000" tIns="46800" rIns="90000" bIns="46800" anchor="ctr"/>
          <a:lstStyle/>
          <a:p>
            <a:pPr algn="ctr">
              <a:lnSpc>
                <a:spcPct val="100000"/>
              </a:lnSpc>
              <a:buClr>
                <a:srgbClr val="0000A0"/>
              </a:buCl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4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біріншіден</a:t>
            </a:r>
            <a:r>
              <a:rPr lang="ru-RU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</a:p>
          <a:p>
            <a:pPr algn="ctr">
              <a:lnSpc>
                <a:spcPct val="100000"/>
              </a:lnSpc>
              <a:buClr>
                <a:srgbClr val="0000A0"/>
              </a:buCl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4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әлеуметтік ортаға кірудің арқасында</a:t>
            </a:r>
            <a:r>
              <a:rPr lang="ru-RU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algn="ctr">
              <a:lnSpc>
                <a:spcPct val="100000"/>
              </a:lnSpc>
              <a:buClr>
                <a:srgbClr val="0000A0"/>
              </a:buCl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4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индивидтің әлеуметтік тәжірбиені игеруі</a:t>
            </a:r>
            <a:endParaRPr lang="ru-RU" sz="24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lnSpc>
                <a:spcPct val="100000"/>
              </a:lnSpc>
              <a:buClr>
                <a:srgbClr val="0000A0"/>
              </a:buCl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GB" sz="2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</a:endParaRPr>
          </a:p>
        </p:txBody>
      </p:sp>
      <p:sp>
        <p:nvSpPr>
          <p:cNvPr id="13" name="Стрелка углом 12"/>
          <p:cNvSpPr/>
          <p:nvPr/>
        </p:nvSpPr>
        <p:spPr>
          <a:xfrm>
            <a:off x="928662" y="2928934"/>
            <a:ext cx="1500198" cy="1428760"/>
          </a:xfrm>
          <a:prstGeom prst="ben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4" name="Стрелка углом 13"/>
          <p:cNvSpPr/>
          <p:nvPr/>
        </p:nvSpPr>
        <p:spPr>
          <a:xfrm>
            <a:off x="357158" y="4786322"/>
            <a:ext cx="1357322" cy="1357322"/>
          </a:xfrm>
          <a:prstGeom prst="ben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5" name="AutoShape 8"/>
          <p:cNvSpPr>
            <a:spLocks noChangeArrowheads="1"/>
          </p:cNvSpPr>
          <p:nvPr/>
        </p:nvSpPr>
        <p:spPr bwMode="auto">
          <a:xfrm>
            <a:off x="1928794" y="4357694"/>
            <a:ext cx="5786478" cy="1785950"/>
          </a:xfrm>
          <a:prstGeom prst="plaque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lIns="90000" tIns="46800" rIns="90000" bIns="46800" anchor="ctr"/>
          <a:lstStyle/>
          <a:p>
            <a:pPr algn="ctr">
              <a:lnSpc>
                <a:spcPct val="100000"/>
              </a:lnSpc>
              <a:buClr>
                <a:srgbClr val="0000A0"/>
              </a:buCl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0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екіншіден</a:t>
            </a:r>
            <a:r>
              <a:rPr lang="ru-RU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</a:p>
          <a:p>
            <a:pPr algn="ctr">
              <a:lnSpc>
                <a:spcPct val="100000"/>
              </a:lnSpc>
              <a:buClr>
                <a:srgbClr val="0000A0"/>
              </a:buCl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0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индивидтің </a:t>
            </a:r>
            <a:r>
              <a:rPr lang="ru-RU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осы </a:t>
            </a:r>
            <a:r>
              <a:rPr lang="ru-RU" sz="20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әлеуметтік байланыстар</a:t>
            </a:r>
            <a:r>
              <a:rPr lang="ru-RU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algn="ctr">
              <a:lnSpc>
                <a:spcPct val="100000"/>
              </a:lnSpc>
              <a:buClr>
                <a:srgbClr val="0000A0"/>
              </a:buCl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0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әлеуметтік ортаға белсенді</a:t>
            </a:r>
            <a:r>
              <a:rPr lang="ru-RU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араласуының арқасында,</a:t>
            </a:r>
            <a:r>
              <a:rPr lang="ru-RU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algn="ctr">
              <a:lnSpc>
                <a:spcPct val="100000"/>
              </a:lnSpc>
              <a:buClr>
                <a:srgbClr val="0000A0"/>
              </a:buCl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0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сол</a:t>
            </a:r>
            <a:r>
              <a:rPr lang="ru-RU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әлеуметтік байланыстар</a:t>
            </a:r>
            <a:r>
              <a:rPr lang="ru-RU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жүйесін</a:t>
            </a:r>
            <a:r>
              <a:rPr lang="ru-RU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algn="ctr">
              <a:lnSpc>
                <a:spcPct val="100000"/>
              </a:lnSpc>
              <a:buClr>
                <a:srgbClr val="0000A0"/>
              </a:buCl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0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белсенді</a:t>
            </a:r>
            <a:r>
              <a:rPr lang="ru-RU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түрде қайта жасау</a:t>
            </a:r>
            <a:r>
              <a:rPr lang="ru-RU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процесі</a:t>
            </a:r>
            <a:r>
              <a:rPr lang="ru-RU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n-GB" sz="2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</TotalTime>
  <Words>415</Words>
  <Application>Microsoft Office PowerPoint</Application>
  <PresentationFormat>Экран (4:3)</PresentationFormat>
  <Paragraphs>55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7" baseType="lpstr">
      <vt:lpstr>Arial Unicode MS</vt:lpstr>
      <vt:lpstr>Arial</vt:lpstr>
      <vt:lpstr>Calibri</vt:lpstr>
      <vt:lpstr>Tahoma</vt:lpstr>
      <vt:lpstr>Wingdings</vt:lpstr>
      <vt:lpstr>Тема Office</vt:lpstr>
      <vt:lpstr>        Тұлға әлеуметтік-психологиялық зерттеудің пәні ретінде             </vt:lpstr>
      <vt:lpstr> Тұлға </vt:lpstr>
      <vt:lpstr>Тұлғаның даму процесі</vt:lpstr>
      <vt:lpstr>Әлеуметтік психология</vt:lpstr>
      <vt:lpstr>Әлеуметтік психологияның негізгі бөлімдеріне мыналар жатады:</vt:lpstr>
      <vt:lpstr>Презентация PowerPoint</vt:lpstr>
      <vt:lpstr>Презентация PowerPoint</vt:lpstr>
      <vt:lpstr> Жеке тұлғаның әлеуметтенуі</vt:lpstr>
      <vt:lpstr>Презентация PowerPoint</vt:lpstr>
      <vt:lpstr>Презентация PowerPoint</vt:lpstr>
      <vt:lpstr> Пайдаланған әдебиет: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Тұлға әлеуметтік-психологиялық зерттеудің пәні ретінде</dc:title>
  <dc:creator>Packard Bell</dc:creator>
  <cp:lastModifiedBy>user</cp:lastModifiedBy>
  <cp:revision>21</cp:revision>
  <dcterms:created xsi:type="dcterms:W3CDTF">2013-11-17T16:39:44Z</dcterms:created>
  <dcterms:modified xsi:type="dcterms:W3CDTF">2021-01-20T11:16:38Z</dcterms:modified>
</cp:coreProperties>
</file>